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79" r:id="rId4"/>
    <p:sldId id="282" r:id="rId5"/>
    <p:sldId id="283" r:id="rId6"/>
    <p:sldId id="260" r:id="rId7"/>
    <p:sldId id="261" r:id="rId8"/>
    <p:sldId id="265" r:id="rId9"/>
    <p:sldId id="281" r:id="rId10"/>
    <p:sldId id="289" r:id="rId11"/>
    <p:sldId id="264" r:id="rId12"/>
    <p:sldId id="285" r:id="rId13"/>
    <p:sldId id="284" r:id="rId14"/>
    <p:sldId id="286" r:id="rId15"/>
    <p:sldId id="266" r:id="rId16"/>
    <p:sldId id="267" r:id="rId17"/>
    <p:sldId id="288" r:id="rId18"/>
    <p:sldId id="268" r:id="rId19"/>
    <p:sldId id="290" r:id="rId20"/>
    <p:sldId id="291" r:id="rId21"/>
    <p:sldId id="292" r:id="rId22"/>
    <p:sldId id="270" r:id="rId23"/>
    <p:sldId id="271" r:id="rId24"/>
    <p:sldId id="274" r:id="rId25"/>
    <p:sldId id="293" r:id="rId26"/>
    <p:sldId id="294" r:id="rId27"/>
    <p:sldId id="277" r:id="rId28"/>
    <p:sldId id="278" r:id="rId2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>
      <p:cViewPr varScale="1">
        <p:scale>
          <a:sx n="128" d="100"/>
          <a:sy n="128" d="100"/>
        </p:scale>
        <p:origin x="108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DC8EC-90B7-4CB7-AF71-5AD92A92259F}" type="datetimeFigureOut">
              <a:rPr lang="de-DE" smtClean="0"/>
              <a:t>20.10.2016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8D7F9-EFCE-410A-A52A-032E6B5F84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0015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CB7D-82E8-44C1-AC2D-7899DA9FA5FD}" type="datetime1">
              <a:rPr lang="de-DE" smtClean="0"/>
              <a:t>20.10.2016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380B-247E-4BCA-8E74-239590004FBD}" type="datetime1">
              <a:rPr lang="de-DE" smtClean="0"/>
              <a:t>20.10.2016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302BA-592C-4AE5-B307-AAFA1A2762D6}" type="datetime1">
              <a:rPr lang="de-DE" smtClean="0"/>
              <a:t>20.10.2016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D15D-49B4-4CF5-A5E9-AFEFB305DF44}" type="datetime1">
              <a:rPr lang="de-DE" smtClean="0"/>
              <a:t>20.10.2016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1BBA8-4794-476E-9AE6-E674F03A09CC}" type="datetime1">
              <a:rPr lang="de-DE" smtClean="0"/>
              <a:t>20.10.2016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4C35-74A9-44A0-879B-F1F99BCBD857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9827-B20B-45D8-B2D4-D671C6429698}" type="datetime1">
              <a:rPr lang="de-DE" smtClean="0"/>
              <a:t>20.10.2016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316C-0C75-494E-9984-4DC2F0DF7E16}" type="datetime1">
              <a:rPr lang="de-DE" smtClean="0"/>
              <a:t>20.10.2016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E196-FAFD-4C90-BFFC-83F8DAFA2C0A}" type="datetime1">
              <a:rPr lang="de-DE" smtClean="0"/>
              <a:t>20.10.2016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‹Nr.›</a:t>
            </a:fld>
            <a:endParaRPr lang="de-DE"/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B0694-4430-434A-8E14-87006900746C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F94D-FCE4-4D50-898A-044630707289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F96-0C06-4149-9C3B-3DD27B675170}" type="datetime1">
              <a:rPr lang="de-DE" smtClean="0"/>
              <a:t>20.10.2016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63F67-0140-46CA-8A58-10DE3DF22FC9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UQ0qhax4Zrc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err="1" smtClean="0"/>
              <a:t>Vortrag</a:t>
            </a:r>
            <a:r>
              <a:rPr lang="en-GB" b="1" dirty="0" smtClean="0"/>
              <a:t>/Workshop: </a:t>
            </a:r>
            <a:br>
              <a:rPr lang="en-GB" b="1" dirty="0" smtClean="0"/>
            </a:br>
            <a:r>
              <a:rPr lang="en-GB" b="1" dirty="0" err="1" smtClean="0"/>
              <a:t>Wie</a:t>
            </a:r>
            <a:r>
              <a:rPr lang="en-GB" b="1" dirty="0" smtClean="0"/>
              <a:t> </a:t>
            </a:r>
            <a:r>
              <a:rPr lang="en-GB" b="1" dirty="0" err="1" smtClean="0"/>
              <a:t>stelle</a:t>
            </a:r>
            <a:r>
              <a:rPr lang="en-GB" b="1" dirty="0" smtClean="0"/>
              <a:t> </a:t>
            </a:r>
            <a:r>
              <a:rPr lang="en-GB" b="1" dirty="0" err="1" smtClean="0"/>
              <a:t>ich</a:t>
            </a:r>
            <a:r>
              <a:rPr lang="en-GB" b="1" dirty="0" smtClean="0"/>
              <a:t> </a:t>
            </a:r>
            <a:r>
              <a:rPr lang="en-GB" b="1" dirty="0" err="1" smtClean="0"/>
              <a:t>Anträge</a:t>
            </a:r>
            <a:r>
              <a:rPr lang="en-GB" b="1" dirty="0" smtClean="0"/>
              <a:t> </a:t>
            </a:r>
            <a:r>
              <a:rPr lang="en-GB" b="1" dirty="0" err="1" smtClean="0"/>
              <a:t>bei</a:t>
            </a:r>
            <a:r>
              <a:rPr lang="en-GB" b="1" dirty="0" smtClean="0"/>
              <a:t> </a:t>
            </a:r>
            <a:r>
              <a:rPr lang="en-GB" b="1" dirty="0" err="1" smtClean="0"/>
              <a:t>Stiftungen</a:t>
            </a:r>
            <a:r>
              <a:rPr lang="en-GB" b="1" dirty="0" smtClean="0"/>
              <a:t>?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70992"/>
          </a:xfrm>
        </p:spPr>
        <p:txBody>
          <a:bodyPr/>
          <a:lstStyle/>
          <a:p>
            <a:r>
              <a:rPr lang="en-GB" dirty="0" err="1" smtClean="0"/>
              <a:t>Donnerstag</a:t>
            </a:r>
            <a:r>
              <a:rPr lang="en-GB" dirty="0" smtClean="0"/>
              <a:t>, 20. </a:t>
            </a:r>
            <a:r>
              <a:rPr lang="en-GB" dirty="0" err="1" smtClean="0"/>
              <a:t>Oktober</a:t>
            </a:r>
            <a:r>
              <a:rPr lang="en-GB" dirty="0" smtClean="0"/>
              <a:t> 2016</a:t>
            </a:r>
          </a:p>
          <a:p>
            <a:r>
              <a:rPr lang="en-GB" dirty="0" smtClean="0"/>
              <a:t>17.00 </a:t>
            </a:r>
            <a:r>
              <a:rPr lang="en-GB" dirty="0" err="1" smtClean="0"/>
              <a:t>bis</a:t>
            </a:r>
            <a:r>
              <a:rPr lang="en-GB" dirty="0" smtClean="0"/>
              <a:t> 18.30 </a:t>
            </a:r>
            <a:r>
              <a:rPr lang="en-GB" dirty="0" err="1" smtClean="0"/>
              <a:t>Uhr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Stiftungszwecke und Programmatik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180F-E65B-4581-98D5-D92C44398151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10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Recherche von Stiftungen</a:t>
            </a:r>
          </a:p>
          <a:p>
            <a:r>
              <a:rPr lang="de-DE" dirty="0" smtClean="0"/>
              <a:t>Webseite Bundesverband (www.stiftungen.org)</a:t>
            </a:r>
            <a:endParaRPr lang="de-DE" dirty="0"/>
          </a:p>
          <a:p>
            <a:r>
              <a:rPr lang="de-DE" dirty="0" smtClean="0"/>
              <a:t>Regionale Stiftungsbehörde</a:t>
            </a:r>
          </a:p>
          <a:p>
            <a:r>
              <a:rPr lang="de-DE" dirty="0" smtClean="0"/>
              <a:t>Verzeichnis Deutscher Stiftungen</a:t>
            </a:r>
            <a:endParaRPr lang="de-DE" dirty="0"/>
          </a:p>
          <a:p>
            <a:r>
              <a:rPr lang="de-DE" dirty="0" smtClean="0"/>
              <a:t>Google</a:t>
            </a:r>
            <a:endParaRPr lang="de-DE" dirty="0"/>
          </a:p>
          <a:p>
            <a:r>
              <a:rPr lang="de-DE" dirty="0" smtClean="0"/>
              <a:t>Beratungsangebote von Stiftungen</a:t>
            </a:r>
          </a:p>
          <a:p>
            <a:pPr marL="0" indent="0">
              <a:buNone/>
            </a:pPr>
            <a:endParaRPr lang="de-DE" dirty="0" smtClean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02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Stiftungszwecke und Programmatik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2ED9-693A-437D-B46F-CCFABDB86F5B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11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Eine </a:t>
            </a:r>
            <a:r>
              <a:rPr lang="de-DE" b="1" dirty="0" smtClean="0"/>
              <a:t>Förderstiftung</a:t>
            </a:r>
            <a:r>
              <a:rPr lang="de-DE" dirty="0" smtClean="0"/>
              <a:t> ist eine </a:t>
            </a:r>
            <a:r>
              <a:rPr lang="de-DE" dirty="0"/>
              <a:t>gemeinnützige </a:t>
            </a:r>
            <a:r>
              <a:rPr lang="de-DE" dirty="0" smtClean="0"/>
              <a:t>Stiftung, die </a:t>
            </a:r>
            <a:r>
              <a:rPr lang="de-DE" dirty="0"/>
              <a:t>selbstlos tätig </a:t>
            </a:r>
            <a:r>
              <a:rPr lang="de-DE" dirty="0" smtClean="0"/>
              <a:t>ist und Projekte von vornehmlich gemeinnützigen Trägern fördert. </a:t>
            </a:r>
            <a:endParaRPr lang="de-DE" dirty="0"/>
          </a:p>
          <a:p>
            <a:pPr marL="0" indent="0">
              <a:buNone/>
            </a:pPr>
            <a:r>
              <a:rPr lang="de-DE" dirty="0" smtClean="0"/>
              <a:t>Rund 82 Prozent der Stiftungen in Deutschland sind fördernd tätig.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Operative </a:t>
            </a:r>
            <a:r>
              <a:rPr lang="de-DE" dirty="0"/>
              <a:t>Stiftungen nehmen keine Förderanträge von Dritten entgegen.</a:t>
            </a:r>
          </a:p>
          <a:p>
            <a:pPr marL="0" indent="0">
              <a:buNone/>
            </a:pPr>
            <a:endParaRPr lang="de-DE" dirty="0" smtClean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Stiftungszwecke und Programmatik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2ED9-693A-437D-B46F-CCFABDB86F5B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12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58964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Eine Stiftung kann unmittelbar gemeinnützige</a:t>
            </a:r>
            <a:r>
              <a:rPr lang="de-DE" dirty="0"/>
              <a:t>, mildtätige oder kirchliche </a:t>
            </a:r>
            <a:r>
              <a:rPr lang="de-DE" dirty="0" smtClean="0"/>
              <a:t>Zwecke verfolgen.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Die Zwecke einer Stiftung sind in der Satzung einer Stiftung festgelegt und werden bei Errichtung der Stiftung den Paragrafen 52 bis 54 der Abgaben-ordnung entnommen. </a:t>
            </a:r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04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316C-0C75-494E-9984-4DC2F0DF7E16}" type="datetime1">
              <a:rPr lang="de-DE" smtClean="0"/>
              <a:t>20.10.2016</a:t>
            </a:fld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13</a:t>
            </a:fld>
            <a:endParaRPr lang="de-DE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Stiftungszwecke und Programmatik</a:t>
            </a:r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772816"/>
            <a:ext cx="6650553" cy="421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37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Stiftungszwecke und Programmatik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2ED9-693A-437D-B46F-CCFABDB86F5B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14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58964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e-DE" dirty="0" smtClean="0"/>
              <a:t>Stiftungszwecke sind sehr allgemein formuliert.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Stiftungen formulieren deshalb häufig eine Programmatik, Förderrichtlinien oder Förderschwerpunkte.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Um herauszufinden, ob Ihr konkretes Vorhaben gefördert werden kann, sollten Sie sich genau informieren und zunächst die Internetseite der recherchierten Stiftung durchsehen. Insbesondere Satzung und Programmatik bzw. Förderrichtlinien oder Förderschwerpunkte.</a:t>
            </a:r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066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Impuls 1 und Austausch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A7DD7-1C90-4354-97D1-265A3B6F14F0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15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de-DE" b="1" dirty="0"/>
              <a:t>Impuls 1: Fördergrundsätze</a:t>
            </a:r>
          </a:p>
          <a:p>
            <a:pPr marL="0" indent="0">
              <a:buNone/>
            </a:pPr>
            <a:r>
              <a:rPr lang="de-DE" dirty="0" smtClean="0"/>
              <a:t>Recherche</a:t>
            </a:r>
            <a:r>
              <a:rPr lang="de-DE" dirty="0"/>
              <a:t>: Bitte analysieren </a:t>
            </a:r>
            <a:r>
              <a:rPr lang="de-DE" dirty="0" smtClean="0"/>
              <a:t>Sie </a:t>
            </a:r>
            <a:r>
              <a:rPr lang="de-DE" dirty="0"/>
              <a:t>die </a:t>
            </a:r>
            <a:r>
              <a:rPr lang="de-DE" dirty="0" smtClean="0"/>
              <a:t>Förderschwerpunkte und Richtlinien ihrer Stiftung.</a:t>
            </a:r>
            <a:endParaRPr lang="de-DE" dirty="0"/>
          </a:p>
          <a:p>
            <a:r>
              <a:rPr lang="de-DE" dirty="0"/>
              <a:t>Gruppe 1: Stiftung Niedersachsen </a:t>
            </a:r>
            <a:r>
              <a:rPr lang="de-DE" dirty="0" smtClean="0"/>
              <a:t>(www.stnds.de);</a:t>
            </a:r>
            <a:endParaRPr lang="de-DE" dirty="0"/>
          </a:p>
          <a:p>
            <a:r>
              <a:rPr lang="de-DE" dirty="0"/>
              <a:t>Gruppe 2: Die Braunschweigische Stiftung </a:t>
            </a:r>
            <a:r>
              <a:rPr lang="de-DE" dirty="0" smtClean="0"/>
              <a:t>(www.die-braunschweigische.de);</a:t>
            </a:r>
            <a:endParaRPr lang="de-DE" dirty="0"/>
          </a:p>
          <a:p>
            <a:r>
              <a:rPr lang="de-DE" dirty="0"/>
              <a:t>Gruppe 3: Niedersächsische </a:t>
            </a:r>
            <a:r>
              <a:rPr lang="de-DE" dirty="0" smtClean="0"/>
              <a:t>Lotto-Sport-Stiftung (www.nsks.de);</a:t>
            </a:r>
          </a:p>
          <a:p>
            <a:r>
              <a:rPr lang="de-DE" dirty="0" smtClean="0"/>
              <a:t>Gruppe 4: Stiftung Zukunftsfonds </a:t>
            </a:r>
            <a:r>
              <a:rPr lang="de-DE" dirty="0"/>
              <a:t>Asse (http://www.lk-wolfenbuettel.de/aktuelles/zukunftsfonds_asse</a:t>
            </a:r>
            <a:r>
              <a:rPr lang="de-DE" dirty="0" smtClean="0"/>
              <a:t>/);</a:t>
            </a:r>
          </a:p>
          <a:p>
            <a:r>
              <a:rPr lang="de-DE" dirty="0" smtClean="0"/>
              <a:t>Gruppe 5: Bürgerstiftung Salzgitter (www.buergerstiftung-salzgitter.de).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Impuls 1 und Austausch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F923-208A-46C6-8854-09E54C66BB29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16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de-DE" b="1" dirty="0"/>
              <a:t>Impuls 1: Fördergrundsätze</a:t>
            </a:r>
            <a:endParaRPr lang="de-DE" dirty="0"/>
          </a:p>
          <a:p>
            <a:r>
              <a:rPr lang="de-DE" dirty="0"/>
              <a:t>Können Dritte an </a:t>
            </a:r>
            <a:r>
              <a:rPr lang="de-DE" dirty="0" smtClean="0"/>
              <a:t>ihre </a:t>
            </a:r>
            <a:r>
              <a:rPr lang="de-DE" dirty="0"/>
              <a:t>Stiftung Anträge stellen</a:t>
            </a:r>
            <a:r>
              <a:rPr lang="de-DE" dirty="0" smtClean="0"/>
              <a:t>?</a:t>
            </a:r>
          </a:p>
          <a:p>
            <a:r>
              <a:rPr lang="de-DE" dirty="0" smtClean="0"/>
              <a:t>Ist ihre Stiftung regional beschränkt?</a:t>
            </a:r>
            <a:endParaRPr lang="de-DE" dirty="0"/>
          </a:p>
          <a:p>
            <a:r>
              <a:rPr lang="de-DE" dirty="0" smtClean="0"/>
              <a:t>Welche Stiftungszwecke </a:t>
            </a:r>
            <a:r>
              <a:rPr lang="de-DE" dirty="0"/>
              <a:t>lt. Abgabenordnung </a:t>
            </a:r>
            <a:r>
              <a:rPr lang="de-DE" dirty="0" smtClean="0"/>
              <a:t>verfolgt ihre Stiftung? </a:t>
            </a:r>
          </a:p>
          <a:p>
            <a:r>
              <a:rPr lang="de-DE" dirty="0" smtClean="0"/>
              <a:t>Welche Förderschwerpunkte verfolgt ihre Stiftung?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Frage an alle: Welche Projekte könnte „ihre“ Stiftung fördern?</a:t>
            </a: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Projektanträge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DD13-7466-4F0E-8F8F-9C9671D3CD4F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17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DE" dirty="0" smtClean="0"/>
              <a:t>Antragsteller sollten zuerst im Internet folgende Fragen recherchieren :</a:t>
            </a:r>
          </a:p>
          <a:p>
            <a:r>
              <a:rPr lang="de-DE" dirty="0" smtClean="0"/>
              <a:t>Handelt es sich um eine fördernde Stiftung?</a:t>
            </a:r>
          </a:p>
          <a:p>
            <a:r>
              <a:rPr lang="de-DE" dirty="0" smtClean="0"/>
              <a:t>Passen die Stiftungszwecke bzw. die Förderschwerpunkte zu meinem Projekt?</a:t>
            </a:r>
          </a:p>
          <a:p>
            <a:r>
              <a:rPr lang="de-DE" dirty="0" smtClean="0"/>
              <a:t>Ist die Antragstellung formlos oder gibt es ein Formblatt?</a:t>
            </a:r>
          </a:p>
          <a:p>
            <a:r>
              <a:rPr lang="de-DE" dirty="0" smtClean="0"/>
              <a:t>Antragsfristen der Stiftung</a:t>
            </a:r>
          </a:p>
          <a:p>
            <a:r>
              <a:rPr lang="de-DE" dirty="0" smtClean="0"/>
              <a:t>Gibt es Auswahlkriterien oder Auflagen?</a:t>
            </a:r>
          </a:p>
          <a:p>
            <a:r>
              <a:rPr lang="de-DE" dirty="0" smtClean="0"/>
              <a:t>In welcher Höhe können Fördermittel beantragt werden?</a:t>
            </a:r>
          </a:p>
          <a:p>
            <a:r>
              <a:rPr lang="de-DE" dirty="0" smtClean="0"/>
              <a:t>Muss ein Eigenanteil bereit gestellt werden?</a:t>
            </a:r>
            <a:endParaRPr lang="de-DE" dirty="0"/>
          </a:p>
          <a:p>
            <a:r>
              <a:rPr lang="de-DE" dirty="0" smtClean="0"/>
              <a:t>Für welchen Zeitraum ist eine Förderung möglich?</a:t>
            </a:r>
          </a:p>
          <a:p>
            <a:r>
              <a:rPr lang="de-DE" dirty="0" smtClean="0"/>
              <a:t>Darf das Projekt schon begonnen haben?</a:t>
            </a:r>
          </a:p>
          <a:p>
            <a:r>
              <a:rPr lang="de-DE" dirty="0" smtClean="0"/>
              <a:t>Wann können Fördergelder fließen?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Im Anschluss an die Internetrecherche empfehle ich einen Anruf bei der avisierten Stiftung. Dann können Sie noch offene Fragen klären und auch Ihren Projektantrag ankündigen.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469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Projektanträge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DD13-7466-4F0E-8F8F-9C9671D3CD4F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18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Folgende Angaben zum Antragsteller sollte ein Projektantrag enthalten:</a:t>
            </a:r>
          </a:p>
          <a:p>
            <a:r>
              <a:rPr lang="de-DE" dirty="0" smtClean="0"/>
              <a:t>Wer ist Antragsteller? (Satzung und ggf. Freistellungsbescheid);</a:t>
            </a:r>
          </a:p>
          <a:p>
            <a:r>
              <a:rPr lang="de-DE" dirty="0" smtClean="0"/>
              <a:t>Ziele und Aktivitäten des Antragstellers;</a:t>
            </a:r>
          </a:p>
          <a:p>
            <a:r>
              <a:rPr lang="de-DE" dirty="0" smtClean="0"/>
              <a:t>Ansprechpartner für dieses Projekt.</a:t>
            </a:r>
          </a:p>
          <a:p>
            <a:endParaRPr lang="de-DE" dirty="0" smtClean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Projektanträge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DD13-7466-4F0E-8F8F-9C9671D3CD4F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19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Folgende Angaben zum Projekt sollte ein Projektantrag enthalten:</a:t>
            </a:r>
          </a:p>
          <a:p>
            <a:r>
              <a:rPr lang="de-DE" dirty="0" smtClean="0"/>
              <a:t>Wer? Was? Wann? Wo? Wie?</a:t>
            </a:r>
          </a:p>
          <a:p>
            <a:r>
              <a:rPr lang="de-DE" dirty="0" smtClean="0"/>
              <a:t>Zeitplan des Projektes;</a:t>
            </a:r>
          </a:p>
          <a:p>
            <a:r>
              <a:rPr lang="de-DE" dirty="0" smtClean="0"/>
              <a:t>Welches Ziel hat das Projekt bzw. wem soll es wie nützen? (Antragslyrik);</a:t>
            </a:r>
          </a:p>
          <a:p>
            <a:r>
              <a:rPr lang="de-DE" dirty="0" smtClean="0"/>
              <a:t>Wann ist das Projekt aus Sicht des Antrag-stellers erfolgreich?</a:t>
            </a:r>
          </a:p>
          <a:p>
            <a:endParaRPr lang="de-DE" dirty="0" smtClean="0"/>
          </a:p>
          <a:p>
            <a:endParaRPr lang="de-DE" dirty="0" smtClean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72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Einf</a:t>
            </a:r>
            <a:r>
              <a:rPr lang="de-DE" dirty="0" err="1" smtClean="0"/>
              <a:t>ührung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B95A8-4CA0-4267-A316-F84AB6A35AD8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2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de-DE" dirty="0" smtClean="0"/>
              <a:t>Zeitplan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Einführung </a:t>
            </a:r>
            <a:endParaRPr lang="de-DE" dirty="0"/>
          </a:p>
          <a:p>
            <a:r>
              <a:rPr lang="de-DE" dirty="0" smtClean="0"/>
              <a:t>Stiftungszwecke und Programmatik</a:t>
            </a:r>
          </a:p>
          <a:p>
            <a:r>
              <a:rPr lang="de-DE" dirty="0" smtClean="0"/>
              <a:t>Impuls 1 und Austausch</a:t>
            </a:r>
          </a:p>
          <a:p>
            <a:r>
              <a:rPr lang="de-DE" dirty="0" smtClean="0"/>
              <a:t>Projektanträge</a:t>
            </a:r>
            <a:endParaRPr lang="de-DE" dirty="0"/>
          </a:p>
          <a:p>
            <a:r>
              <a:rPr lang="de-DE" dirty="0" smtClean="0"/>
              <a:t>Impuls 2 und Austausch</a:t>
            </a:r>
            <a:endParaRPr lang="de-DE" dirty="0"/>
          </a:p>
          <a:p>
            <a:r>
              <a:rPr lang="de-DE" dirty="0" smtClean="0"/>
              <a:t>Projektfinanzierung</a:t>
            </a:r>
          </a:p>
          <a:p>
            <a:r>
              <a:rPr lang="de-DE" dirty="0" smtClean="0"/>
              <a:t>Verwendungsnachweis</a:t>
            </a:r>
          </a:p>
          <a:p>
            <a:r>
              <a:rPr lang="de-DE" dirty="0" smtClean="0"/>
              <a:t>Fragen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Projektanträge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DD13-7466-4F0E-8F8F-9C9671D3CD4F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20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smtClean="0"/>
              <a:t>Folgende Angaben zum Kosten- und Finanzierungs-plan sollte ein Projektantrag enthalten:</a:t>
            </a:r>
          </a:p>
          <a:p>
            <a:r>
              <a:rPr lang="de-DE" dirty="0" smtClean="0"/>
              <a:t>Budget des Projektes;</a:t>
            </a:r>
          </a:p>
          <a:p>
            <a:r>
              <a:rPr lang="de-DE" dirty="0" smtClean="0"/>
              <a:t>Auflistung aller Projektkosten;</a:t>
            </a:r>
          </a:p>
          <a:p>
            <a:r>
              <a:rPr lang="de-DE" dirty="0" smtClean="0"/>
              <a:t>Auflistung aller Finanzierungspartner (Summen mit Statushinweis zugesagt/angefragt) und inkl. der Eigenmittel bzw. Eigenanteile;</a:t>
            </a:r>
          </a:p>
          <a:p>
            <a:r>
              <a:rPr lang="de-DE" dirty="0" smtClean="0"/>
              <a:t>Betrag, der aufgrund einer Finanzierungslücke bei der avisierten Stiftung angefragt wird (Fehl-</a:t>
            </a:r>
            <a:r>
              <a:rPr lang="de-DE" dirty="0" err="1" smtClean="0"/>
              <a:t>bedarfsfinanzierung</a:t>
            </a:r>
            <a:r>
              <a:rPr lang="de-DE" dirty="0" smtClean="0"/>
              <a:t>);</a:t>
            </a:r>
          </a:p>
          <a:p>
            <a:endParaRPr lang="de-DE" dirty="0" smtClean="0"/>
          </a:p>
          <a:p>
            <a:endParaRPr lang="de-DE" dirty="0" smtClean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63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Projektanträge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DD13-7466-4F0E-8F8F-9C9671D3CD4F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21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Folgende optionale Angaben kann ein Projektantrag enthalten:</a:t>
            </a:r>
          </a:p>
          <a:p>
            <a:r>
              <a:rPr lang="de-DE" dirty="0" smtClean="0"/>
              <a:t>positiven Auswirkungen des Projektes;</a:t>
            </a:r>
          </a:p>
          <a:p>
            <a:r>
              <a:rPr lang="de-DE" dirty="0" smtClean="0"/>
              <a:t>Referenzen und erfolgreiche Beispielprojekte aus der Vergangenheit;</a:t>
            </a:r>
          </a:p>
          <a:p>
            <a:r>
              <a:rPr lang="de-DE" dirty="0" smtClean="0"/>
              <a:t>Relevante Presse- und Berichterstattung;</a:t>
            </a:r>
          </a:p>
          <a:p>
            <a:r>
              <a:rPr lang="de-DE" dirty="0" smtClean="0"/>
              <a:t>Empfehlungsschreiben.</a:t>
            </a:r>
          </a:p>
          <a:p>
            <a:endParaRPr lang="de-DE" dirty="0" smtClean="0"/>
          </a:p>
          <a:p>
            <a:endParaRPr lang="de-DE" dirty="0" smtClean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303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Impuls 2 und Austausch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7D5A2-76C6-4FF6-871B-617CAF25569E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22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/>
              <a:t>Bitte analysieren Sie die Ihnen vorliegenden Projektanträge hinsichtlich der Förderbedingungen </a:t>
            </a:r>
            <a:r>
              <a:rPr lang="de-DE" dirty="0" smtClean="0"/>
              <a:t>ihrer Stiftung. </a:t>
            </a:r>
            <a:r>
              <a:rPr lang="de-DE" dirty="0"/>
              <a:t>Denken Sie dabei auch an die W-Fragen und den Kosten- und Finanzierungsplan.</a:t>
            </a:r>
          </a:p>
          <a:p>
            <a:pPr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Impuls 2 und Austausch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1DAC-635C-4358-B1EF-086EB804FA42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23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de-DE" dirty="0" smtClean="0"/>
          </a:p>
          <a:p>
            <a:r>
              <a:rPr lang="de-DE" dirty="0"/>
              <a:t>Sind die Projekte formal </a:t>
            </a:r>
            <a:r>
              <a:rPr lang="de-DE" dirty="0" smtClean="0"/>
              <a:t>in Ihrer Stiftung förderfähig?</a:t>
            </a:r>
          </a:p>
          <a:p>
            <a:r>
              <a:rPr lang="de-DE" dirty="0" smtClean="0"/>
              <a:t>Ist </a:t>
            </a:r>
            <a:r>
              <a:rPr lang="de-DE" dirty="0"/>
              <a:t>der KFP schlüssig (Eigenmittel, Bedarf und fehlende finanzielle </a:t>
            </a:r>
            <a:r>
              <a:rPr lang="de-DE" dirty="0" smtClean="0"/>
              <a:t>Mittel)?</a:t>
            </a:r>
          </a:p>
          <a:p>
            <a:r>
              <a:rPr lang="de-DE" dirty="0" smtClean="0"/>
              <a:t>Sind </a:t>
            </a:r>
            <a:r>
              <a:rPr lang="de-DE" dirty="0"/>
              <a:t>die Texte verständlich und das Thema „verkauft</a:t>
            </a:r>
            <a:r>
              <a:rPr lang="de-DE" dirty="0" smtClean="0"/>
              <a:t>“?</a:t>
            </a:r>
          </a:p>
          <a:p>
            <a:r>
              <a:rPr lang="de-DE" dirty="0" smtClean="0"/>
              <a:t>Würden Sie das Projekt in Ihrer Stiftung fördern?</a:t>
            </a:r>
            <a:endParaRPr lang="de-DE" dirty="0"/>
          </a:p>
          <a:p>
            <a:pPr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Projektfinanzierung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C1B8-5690-4C75-8E18-F15BC1B5300C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24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Hilfestellungen: </a:t>
            </a:r>
          </a:p>
          <a:p>
            <a:pPr marL="360363" indent="-360363">
              <a:tabLst>
                <a:tab pos="360363" algn="l"/>
              </a:tabLst>
            </a:pPr>
            <a:r>
              <a:rPr lang="de-DE" dirty="0" smtClean="0"/>
              <a:t>Das </a:t>
            </a:r>
            <a:r>
              <a:rPr lang="de-DE" dirty="0"/>
              <a:t>Know-how von Stiftungen nutzen, die im angefragten Zweck und Region tätig sind. </a:t>
            </a:r>
            <a:endParaRPr lang="de-DE" dirty="0" smtClean="0"/>
          </a:p>
          <a:p>
            <a:pPr marL="360363" indent="-360363">
              <a:tabLst>
                <a:tab pos="360363" algn="l"/>
              </a:tabLst>
            </a:pPr>
            <a:r>
              <a:rPr lang="de-DE" dirty="0" smtClean="0"/>
              <a:t>Gesellschaftliches </a:t>
            </a:r>
            <a:r>
              <a:rPr lang="de-DE" dirty="0"/>
              <a:t>Engagement von regionalen Unternehmen. </a:t>
            </a:r>
            <a:endParaRPr lang="de-DE" dirty="0" smtClean="0"/>
          </a:p>
          <a:p>
            <a:pPr marL="360363" indent="-360363">
              <a:tabLst>
                <a:tab pos="360363" algn="l"/>
              </a:tabLst>
            </a:pPr>
            <a:r>
              <a:rPr lang="de-DE" dirty="0" smtClean="0"/>
              <a:t>Spenden </a:t>
            </a:r>
            <a:r>
              <a:rPr lang="de-DE" dirty="0"/>
              <a:t>und Sponsoring (z.B. Banken und Versicherungen). </a:t>
            </a:r>
            <a:endParaRPr lang="de-DE" dirty="0" smtClean="0"/>
          </a:p>
          <a:p>
            <a:pPr marL="360363" indent="-360363">
              <a:tabLst>
                <a:tab pos="360363" algn="l"/>
              </a:tabLst>
            </a:pPr>
            <a:r>
              <a:rPr lang="de-DE" dirty="0" smtClean="0"/>
              <a:t>Fördermatrix</a:t>
            </a:r>
            <a:r>
              <a:rPr lang="de-DE" dirty="0"/>
              <a:t>.</a:t>
            </a:r>
          </a:p>
          <a:p>
            <a:pPr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Verwendungsnachweis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C1B8-5690-4C75-8E18-F15BC1B5300C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25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360363" algn="l"/>
              </a:tabLst>
            </a:pPr>
            <a:r>
              <a:rPr lang="de-DE" dirty="0" smtClean="0"/>
              <a:t>Recherche des Antragstellers:</a:t>
            </a:r>
          </a:p>
          <a:p>
            <a:pPr marL="360363" indent="-360363">
              <a:tabLst>
                <a:tab pos="360363" algn="l"/>
              </a:tabLst>
            </a:pPr>
            <a:r>
              <a:rPr lang="de-DE" dirty="0" smtClean="0"/>
              <a:t>Gab es eine vertragliche Regelung zur Förderung?</a:t>
            </a:r>
          </a:p>
          <a:p>
            <a:pPr marL="360363" indent="-360363">
              <a:tabLst>
                <a:tab pos="360363" algn="l"/>
              </a:tabLst>
            </a:pPr>
            <a:r>
              <a:rPr lang="de-DE" dirty="0" smtClean="0"/>
              <a:t>Gibt es Formblätter bzw. Regeln?</a:t>
            </a:r>
          </a:p>
          <a:p>
            <a:pPr marL="360363" indent="-360363">
              <a:tabLst>
                <a:tab pos="360363" algn="l"/>
              </a:tabLst>
            </a:pPr>
            <a:r>
              <a:rPr lang="de-DE" dirty="0" smtClean="0"/>
              <a:t>Gibt es Fristen?</a:t>
            </a:r>
          </a:p>
          <a:p>
            <a:pPr marL="360363" indent="-360363">
              <a:tabLst>
                <a:tab pos="360363" algn="l"/>
              </a:tabLst>
            </a:pPr>
            <a:r>
              <a:rPr lang="de-DE" dirty="0" smtClean="0"/>
              <a:t>Welche Bestandteile muss der Verwendungs-nachweis haben?</a:t>
            </a:r>
          </a:p>
          <a:p>
            <a:pPr marL="360363" indent="-360363">
              <a:tabLst>
                <a:tab pos="360363" algn="l"/>
              </a:tabLst>
            </a:pPr>
            <a:r>
              <a:rPr lang="de-DE" dirty="0" smtClean="0"/>
              <a:t>Müssen im Verwendungsnachweis Einnahme- und Ausgabebelege in Kopie oder Original beigefügt werden?</a:t>
            </a:r>
          </a:p>
          <a:p>
            <a:pPr marL="360363" indent="-360363">
              <a:tabLst>
                <a:tab pos="360363" algn="l"/>
              </a:tabLst>
            </a:pPr>
            <a:endParaRPr lang="de-DE" dirty="0" smtClean="0"/>
          </a:p>
          <a:p>
            <a:pPr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38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Verwendungsnachweis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C1B8-5690-4C75-8E18-F15BC1B5300C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26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  <a:tabLst>
                <a:tab pos="360363" algn="l"/>
              </a:tabLst>
            </a:pPr>
            <a:r>
              <a:rPr lang="de-DE" dirty="0" smtClean="0"/>
              <a:t>Folgende Angaben muss ein VN enthalten:</a:t>
            </a:r>
          </a:p>
          <a:p>
            <a:pPr marL="360363" indent="-360363">
              <a:tabLst>
                <a:tab pos="360363" algn="l"/>
              </a:tabLst>
            </a:pPr>
            <a:r>
              <a:rPr lang="de-DE" dirty="0" smtClean="0"/>
              <a:t>Auflistung der Ausgaben z. B. in Excel mit Belegnummer (dahinter die Belege in Kopie nach den Belegnummern aufsteigend sortiert);</a:t>
            </a:r>
          </a:p>
          <a:p>
            <a:pPr marL="360363" indent="-360363">
              <a:tabLst>
                <a:tab pos="360363" algn="l"/>
              </a:tabLst>
            </a:pPr>
            <a:r>
              <a:rPr lang="de-DE" dirty="0" smtClean="0"/>
              <a:t>Auflistung der Einnahmen ggf. die Förderzusagen der anderen Stiftungen in Kopie;</a:t>
            </a:r>
          </a:p>
          <a:p>
            <a:pPr marL="360363" indent="-360363">
              <a:tabLst>
                <a:tab pos="360363" algn="l"/>
              </a:tabLst>
            </a:pPr>
            <a:r>
              <a:rPr lang="de-DE" dirty="0" smtClean="0"/>
              <a:t>Summen der Einnahmen und der Ausgaben sind ausgeglichen;</a:t>
            </a:r>
          </a:p>
          <a:p>
            <a:pPr marL="360363" indent="-360363">
              <a:tabLst>
                <a:tab pos="360363" algn="l"/>
              </a:tabLst>
            </a:pPr>
            <a:r>
              <a:rPr lang="de-DE" dirty="0" smtClean="0"/>
              <a:t>Projektbericht und Einschätzung des Projekterfolges;</a:t>
            </a:r>
          </a:p>
          <a:p>
            <a:pPr marL="360363" indent="-360363">
              <a:tabLst>
                <a:tab pos="360363" algn="l"/>
              </a:tabLst>
            </a:pPr>
            <a:r>
              <a:rPr lang="de-DE" dirty="0" smtClean="0"/>
              <a:t>Tipp: Prüfbescheide.</a:t>
            </a:r>
          </a:p>
          <a:p>
            <a:pPr marL="360363" indent="-360363">
              <a:tabLst>
                <a:tab pos="360363" algn="l"/>
              </a:tabLst>
            </a:pPr>
            <a:endParaRPr lang="de-DE" dirty="0" smtClean="0"/>
          </a:p>
          <a:p>
            <a:pPr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08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Abschluss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BB7A-1473-4E0C-ADD0-57298D80A842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27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de-DE" dirty="0" smtClean="0"/>
          </a:p>
          <a:p>
            <a:pPr algn="ctr">
              <a:buNone/>
            </a:pPr>
            <a:endParaRPr lang="de-DE" dirty="0"/>
          </a:p>
          <a:p>
            <a:pPr algn="ctr">
              <a:buNone/>
            </a:pPr>
            <a:r>
              <a:rPr lang="de-DE" sz="6600" dirty="0" smtClean="0"/>
              <a:t>Fragen?</a:t>
            </a:r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Abschluss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8708-1740-4307-B5BB-3161666BC81D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28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Kontakt Susanne Schuberth:</a:t>
            </a:r>
          </a:p>
          <a:p>
            <a:pPr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/>
              <a:t>s</a:t>
            </a:r>
            <a:r>
              <a:rPr lang="de-DE" dirty="0" smtClean="0"/>
              <a:t>chuberth@die-braunschweigische.de </a:t>
            </a:r>
          </a:p>
          <a:p>
            <a:pPr marL="0" indent="0">
              <a:buNone/>
            </a:pPr>
            <a:r>
              <a:rPr lang="de-DE" dirty="0" smtClean="0"/>
              <a:t>oder unter</a:t>
            </a:r>
          </a:p>
          <a:p>
            <a:pPr marL="0" indent="0">
              <a:buNone/>
            </a:pPr>
            <a:r>
              <a:rPr lang="de-DE" dirty="0" smtClean="0"/>
              <a:t>Tel. 0531-273 59 13</a:t>
            </a:r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Einf</a:t>
            </a:r>
            <a:r>
              <a:rPr lang="de-DE" dirty="0" err="1" smtClean="0"/>
              <a:t>ührung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71B5-49E5-456B-B327-42DC305E9699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20.10.2016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79400" y="1628800"/>
            <a:ext cx="8445624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de-DE" dirty="0" smtClean="0"/>
              <a:t>Geschichte von Stiftungen </a:t>
            </a:r>
          </a:p>
          <a:p>
            <a:r>
              <a:rPr lang="de-DE" dirty="0" smtClean="0"/>
              <a:t>Religiöse Hintergründe (Seelenheilversprechen) </a:t>
            </a:r>
          </a:p>
          <a:p>
            <a:r>
              <a:rPr lang="de-DE" dirty="0" smtClean="0"/>
              <a:t>Entwicklung hin zur Selbstlosigkeit</a:t>
            </a:r>
          </a:p>
          <a:p>
            <a:r>
              <a:rPr lang="de-DE" dirty="0" smtClean="0"/>
              <a:t>Wurzeln des Stiftungswesens:</a:t>
            </a:r>
          </a:p>
          <a:p>
            <a:pPr lvl="1"/>
            <a:r>
              <a:rPr lang="de-DE" dirty="0" smtClean="0"/>
              <a:t>Christliche </a:t>
            </a:r>
            <a:r>
              <a:rPr lang="de-DE" dirty="0" err="1" smtClean="0"/>
              <a:t>Charitas</a:t>
            </a:r>
            <a:r>
              <a:rPr lang="de-DE" dirty="0" smtClean="0"/>
              <a:t> (Anstalts- und Hospitalstiftungen)</a:t>
            </a:r>
          </a:p>
          <a:p>
            <a:pPr lvl="1"/>
            <a:r>
              <a:rPr lang="de-DE" dirty="0" smtClean="0"/>
              <a:t>Bürgertum (Aufklärung 17. und 18 Jhd. z. B. </a:t>
            </a:r>
            <a:r>
              <a:rPr lang="de-DE" dirty="0" err="1" smtClean="0"/>
              <a:t>Fuggerei</a:t>
            </a:r>
            <a:r>
              <a:rPr lang="de-DE" dirty="0" smtClean="0"/>
              <a:t>)</a:t>
            </a:r>
            <a:endParaRPr lang="de-DE" dirty="0"/>
          </a:p>
          <a:p>
            <a:pPr lvl="1"/>
            <a:r>
              <a:rPr lang="de-DE" dirty="0" smtClean="0"/>
              <a:t>Jüdische </a:t>
            </a:r>
            <a:r>
              <a:rPr lang="de-DE" dirty="0"/>
              <a:t>Stiftungen (im 19 Jhd. in Deutschland</a:t>
            </a:r>
            <a:r>
              <a:rPr lang="de-DE" dirty="0" smtClean="0"/>
              <a:t>)</a:t>
            </a:r>
          </a:p>
          <a:p>
            <a:pPr lvl="1"/>
            <a:r>
              <a:rPr lang="de-DE" dirty="0"/>
              <a:t>seit 80er Jahre quantitativer und qualitativer Aufschwung des Stiftungswesens in Deutschland (siehe Datenmaterial)</a:t>
            </a:r>
          </a:p>
          <a:p>
            <a:pPr marL="457200" lvl="1" indent="0">
              <a:buNone/>
            </a:pPr>
            <a:endParaRPr lang="de-DE" dirty="0"/>
          </a:p>
          <a:p>
            <a:pPr>
              <a:buNone/>
            </a:pPr>
            <a:endParaRPr lang="de-DE" sz="800" dirty="0"/>
          </a:p>
          <a:p>
            <a:pPr>
              <a:buNone/>
            </a:pPr>
            <a:endParaRPr lang="de-DE" sz="800" dirty="0" smtClean="0"/>
          </a:p>
          <a:p>
            <a:pPr>
              <a:buNone/>
            </a:pPr>
            <a:endParaRPr lang="de-DE" sz="800" dirty="0"/>
          </a:p>
          <a:p>
            <a:pPr>
              <a:buNone/>
            </a:pPr>
            <a:endParaRPr lang="de-DE" sz="1000" dirty="0"/>
          </a:p>
          <a:p>
            <a:endParaRPr lang="de-DE" dirty="0" smtClean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15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316C-0C75-494E-9984-4DC2F0DF7E16}" type="datetime1">
              <a:rPr lang="de-DE" smtClean="0"/>
              <a:t>20.10.2016</a:t>
            </a:fld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4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506711"/>
            <a:ext cx="7550640" cy="4760565"/>
          </a:xfrm>
          <a:prstGeom prst="rect">
            <a:avLst/>
          </a:prstGeom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Einf</a:t>
            </a:r>
            <a:r>
              <a:rPr lang="de-DE" dirty="0" err="1" smtClean="0"/>
              <a:t>ührung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30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316C-0C75-494E-9984-4DC2F0DF7E16}" type="datetime1">
              <a:rPr lang="de-DE" smtClean="0"/>
              <a:t>20.10.2016</a:t>
            </a:fld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5</a:t>
            </a:fld>
            <a:endParaRPr lang="de-DE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Einf</a:t>
            </a:r>
            <a:r>
              <a:rPr lang="de-DE" dirty="0" err="1" smtClean="0"/>
              <a:t>ührung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772816"/>
            <a:ext cx="6991117" cy="4404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247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Einf</a:t>
            </a:r>
            <a:r>
              <a:rPr lang="de-DE" dirty="0" err="1" smtClean="0"/>
              <a:t>ührung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6A165-67C0-480B-A4D3-FAC57060AE83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6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Definition Stiftung</a:t>
            </a: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/>
              <a:t>Eine (rechtsfähige) nicht verbandmäßig organisierte Einrichtung, die einen vom Stifter bestimmten Zweck mit Hilfe eines dazu gewidmeten Vermögens dauerhaft fördern soll.</a:t>
            </a:r>
          </a:p>
          <a:p>
            <a:pPr marL="0" indent="0">
              <a:buNone/>
            </a:pPr>
            <a:endParaRPr lang="de-DE" dirty="0" smtClean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Einf</a:t>
            </a:r>
            <a:r>
              <a:rPr lang="de-DE" dirty="0" err="1" smtClean="0"/>
              <a:t>ührung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A1DB-823B-457F-862B-84AAF1566498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7</a:t>
            </a:fld>
            <a:endParaRPr lang="de-DE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UQ0qhax4Zrc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86000" y="2708920"/>
            <a:ext cx="4572000" cy="2571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Einf</a:t>
            </a:r>
            <a:r>
              <a:rPr lang="de-DE" dirty="0" err="1" smtClean="0"/>
              <a:t>ührung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180F-E65B-4581-98D5-D92C44398151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8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Aufbau von Stiftungen</a:t>
            </a:r>
          </a:p>
          <a:p>
            <a:pPr>
              <a:buNone/>
            </a:pPr>
            <a:endParaRPr lang="de-DE" dirty="0"/>
          </a:p>
          <a:p>
            <a:r>
              <a:rPr lang="de-DE" dirty="0"/>
              <a:t>Vermögen</a:t>
            </a:r>
          </a:p>
          <a:p>
            <a:r>
              <a:rPr lang="de-DE" dirty="0"/>
              <a:t>Satzung (Abgabenordnung)</a:t>
            </a:r>
          </a:p>
          <a:p>
            <a:r>
              <a:rPr lang="de-DE" dirty="0"/>
              <a:t>Gremien und Struktur</a:t>
            </a:r>
          </a:p>
          <a:p>
            <a:r>
              <a:rPr lang="de-DE" dirty="0" smtClean="0"/>
              <a:t>Programmatik </a:t>
            </a:r>
          </a:p>
          <a:p>
            <a:r>
              <a:rPr lang="de-DE" dirty="0" smtClean="0"/>
              <a:t>Geschäftsstelle</a:t>
            </a:r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Stiftungszwecke und Programmatik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2ED9-693A-437D-B46F-CCFABDB86F5B}" type="datetime1">
              <a:rPr lang="de-DE" smtClean="0"/>
              <a:t>20.10.2016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3F67-0140-46CA-8A58-10DE3DF22FC9}" type="slidenum">
              <a:rPr lang="de-DE" smtClean="0"/>
              <a:t>9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58964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sz="5400" b="1" dirty="0" smtClean="0"/>
              <a:t>Wer ist für mich zuständig?</a:t>
            </a:r>
            <a:endParaRPr lang="de-DE" sz="5400" b="1" dirty="0"/>
          </a:p>
          <a:p>
            <a:pPr marL="0" indent="0">
              <a:buNone/>
            </a:pPr>
            <a:endParaRPr lang="de-DE" dirty="0" smtClean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567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992</Words>
  <Application>Microsoft Office PowerPoint</Application>
  <PresentationFormat>Bildschirmpräsentation (4:3)</PresentationFormat>
  <Paragraphs>230</Paragraphs>
  <Slides>28</Slides>
  <Notes>0</Notes>
  <HiddenSlides>0</HiddenSlides>
  <MMClips>1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1" baseType="lpstr">
      <vt:lpstr>Arial</vt:lpstr>
      <vt:lpstr>Calibri</vt:lpstr>
      <vt:lpstr>Larissa-Design</vt:lpstr>
      <vt:lpstr>Vortrag/Workshop:  Wie stelle ich Anträge bei Stiftungen?</vt:lpstr>
      <vt:lpstr>Einführung</vt:lpstr>
      <vt:lpstr>Einführung</vt:lpstr>
      <vt:lpstr>Einführung</vt:lpstr>
      <vt:lpstr>Einführung</vt:lpstr>
      <vt:lpstr>Einführung</vt:lpstr>
      <vt:lpstr>Einführung</vt:lpstr>
      <vt:lpstr>Einführung</vt:lpstr>
      <vt:lpstr>Stiftungszwecke und Programmatik</vt:lpstr>
      <vt:lpstr>Stiftungszwecke und Programmatik</vt:lpstr>
      <vt:lpstr>Stiftungszwecke und Programmatik</vt:lpstr>
      <vt:lpstr>Stiftungszwecke und Programmatik</vt:lpstr>
      <vt:lpstr>Stiftungszwecke und Programmatik</vt:lpstr>
      <vt:lpstr>Stiftungszwecke und Programmatik</vt:lpstr>
      <vt:lpstr>Impuls 1 und Austausch</vt:lpstr>
      <vt:lpstr>Impuls 1 und Austausch</vt:lpstr>
      <vt:lpstr>Projektanträge</vt:lpstr>
      <vt:lpstr>Projektanträge</vt:lpstr>
      <vt:lpstr>Projektanträge</vt:lpstr>
      <vt:lpstr>Projektanträge</vt:lpstr>
      <vt:lpstr>Projektanträge</vt:lpstr>
      <vt:lpstr>Impuls 2 und Austausch</vt:lpstr>
      <vt:lpstr>Impuls 2 und Austausch</vt:lpstr>
      <vt:lpstr>Projektfinanzierung</vt:lpstr>
      <vt:lpstr>Verwendungsnachweis</vt:lpstr>
      <vt:lpstr>Verwendungsnachweis</vt:lpstr>
      <vt:lpstr>Abschluss</vt:lpstr>
      <vt:lpstr>Abschluss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Lehrveranstaltung Stiftungen und Projektanträge</dc:title>
  <dc:creator>user</dc:creator>
  <cp:lastModifiedBy>Administrator</cp:lastModifiedBy>
  <cp:revision>56</cp:revision>
  <dcterms:created xsi:type="dcterms:W3CDTF">2015-06-16T19:43:54Z</dcterms:created>
  <dcterms:modified xsi:type="dcterms:W3CDTF">2016-10-20T12:28:48Z</dcterms:modified>
  <cp:contentStatus/>
</cp:coreProperties>
</file>